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ontserrat" charset="0"/>
      <p:regular r:id="rId30"/>
      <p:bold r:id="rId31"/>
      <p:italic r:id="rId32"/>
      <p:boldItalic r:id="rId33"/>
    </p:embeddedFont>
    <p:embeddedFont>
      <p:font typeface="Montserrat Medium" charset="0"/>
      <p:regular r:id="rId34"/>
      <p:bold r:id="rId35"/>
      <p:italic r:id="rId36"/>
      <p:boldItalic r:id="rId37"/>
    </p:embeddedFont>
    <p:embeddedFont>
      <p:font typeface="Montserrat ExtraBold" charset="0"/>
      <p:bold r:id="rId38"/>
      <p:boldItalic r:id="rId39"/>
    </p:embeddedFont>
    <p:embeddedFont>
      <p:font typeface="Montserrat Light" charset="0"/>
      <p:regular r:id="rId40"/>
      <p:bold r:id="rId41"/>
      <p:italic r:id="rId42"/>
      <p:boldItalic r:id="rId43"/>
    </p:embeddedFont>
    <p:embeddedFont>
      <p:font typeface="Montserrat SemiBold"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8c501245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78c5012458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c0fe12d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78c0fe12d3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0fe12d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78c0fe12d3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5023716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50237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0fe12d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78c0fe12d3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8c0fe12d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78c0fe12d3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8c0fe12d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78c0fe12d3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8c0fe12d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78c0fe12d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8c0fe12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78c0fe12d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8c0fe12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78c0fe12d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8c0fe12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78c0fe12d3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9775" y="798286"/>
            <a:ext cx="8512500" cy="35052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US" sz="4200" b="1" dirty="0">
                <a:solidFill>
                  <a:srgbClr val="CC0000"/>
                </a:solidFill>
                <a:latin typeface="Montserrat"/>
                <a:ea typeface="Montserrat"/>
                <a:cs typeface="Montserrat"/>
                <a:sym typeface="Montserrat"/>
              </a:rPr>
              <a:t>Capstone Project – 3</a:t>
            </a: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2800" b="1" dirty="0">
                <a:solidFill>
                  <a:schemeClr val="lt1"/>
                </a:solidFill>
                <a:latin typeface="Montserrat"/>
                <a:ea typeface="Montserrat"/>
                <a:cs typeface="Montserrat"/>
                <a:sym typeface="Montserrat"/>
              </a:rPr>
              <a:t>Team 1 : Bank Marketing Effectiveness Prediction</a:t>
            </a:r>
            <a:endParaRPr sz="28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Eliminating Oddity</a:t>
            </a:r>
            <a:r>
              <a:rPr lang="en-US" sz="2100" b="1">
                <a:latin typeface="Montserrat"/>
                <a:ea typeface="Montserrat"/>
                <a:cs typeface="Montserrat"/>
                <a:sym typeface="Montserrat"/>
              </a:rPr>
              <a:t>(Isolation Forest)</a:t>
            </a:r>
            <a:endParaRPr sz="2100"/>
          </a:p>
        </p:txBody>
      </p:sp>
      <p:sp>
        <p:nvSpPr>
          <p:cNvPr id="128" name="Google Shape;128;p22"/>
          <p:cNvSpPr txBox="1">
            <a:spLocks noGrp="1"/>
          </p:cNvSpPr>
          <p:nvPr>
            <p:ph type="body" idx="1"/>
          </p:nvPr>
        </p:nvSpPr>
        <p:spPr>
          <a:xfrm>
            <a:off x="311700" y="1137237"/>
            <a:ext cx="8520600" cy="3561237"/>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endParaRPr/>
          </a:p>
        </p:txBody>
      </p:sp>
      <p:pic>
        <p:nvPicPr>
          <p:cNvPr id="129" name="Google Shape;129;p22"/>
          <p:cNvPicPr preferRelativeResize="0"/>
          <p:nvPr/>
        </p:nvPicPr>
        <p:blipFill>
          <a:blip r:embed="rId3">
            <a:alphaModFix/>
          </a:blip>
          <a:stretch>
            <a:fillRect/>
          </a:stretch>
        </p:blipFill>
        <p:spPr>
          <a:xfrm>
            <a:off x="255775" y="1629850"/>
            <a:ext cx="4077075" cy="2820425"/>
          </a:xfrm>
          <a:prstGeom prst="rect">
            <a:avLst/>
          </a:prstGeom>
          <a:noFill/>
          <a:ln w="9525" cap="flat" cmpd="sng">
            <a:solidFill>
              <a:schemeClr val="dk1"/>
            </a:solidFill>
            <a:prstDash val="solid"/>
            <a:round/>
            <a:headEnd type="none" w="sm" len="sm"/>
            <a:tailEnd type="none" w="sm" len="sm"/>
          </a:ln>
        </p:spPr>
      </p:pic>
      <p:pic>
        <p:nvPicPr>
          <p:cNvPr id="130" name="Google Shape;130;p22"/>
          <p:cNvPicPr preferRelativeResize="0"/>
          <p:nvPr/>
        </p:nvPicPr>
        <p:blipFill>
          <a:blip r:embed="rId4">
            <a:alphaModFix/>
          </a:blip>
          <a:stretch>
            <a:fillRect/>
          </a:stretch>
        </p:blipFill>
        <p:spPr>
          <a:xfrm>
            <a:off x="4463325" y="1629859"/>
            <a:ext cx="4368976" cy="2820415"/>
          </a:xfrm>
          <a:prstGeom prst="rect">
            <a:avLst/>
          </a:prstGeom>
          <a:noFill/>
          <a:ln w="9525" cap="flat" cmpd="sng">
            <a:solidFill>
              <a:schemeClr val="dk1"/>
            </a:solidFill>
            <a:prstDash val="solid"/>
            <a:round/>
            <a:headEnd type="none" w="sm" len="sm"/>
            <a:tailEnd type="none" w="sm" len="sm"/>
          </a:ln>
        </p:spPr>
      </p:pic>
      <p:sp>
        <p:nvSpPr>
          <p:cNvPr id="131" name="Google Shape;131;p22"/>
          <p:cNvSpPr txBox="1"/>
          <p:nvPr/>
        </p:nvSpPr>
        <p:spPr>
          <a:xfrm>
            <a:off x="1146100" y="992350"/>
            <a:ext cx="1453500" cy="2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2"/>
          <p:cNvSpPr txBox="1"/>
          <p:nvPr/>
        </p:nvSpPr>
        <p:spPr>
          <a:xfrm>
            <a:off x="1644363" y="1092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33" name="Google Shape;133;p22"/>
          <p:cNvSpPr txBox="1"/>
          <p:nvPr/>
        </p:nvSpPr>
        <p:spPr>
          <a:xfrm>
            <a:off x="5994700" y="1092938"/>
            <a:ext cx="82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Eliminating Oddity</a:t>
            </a:r>
            <a:r>
              <a:rPr lang="en-US" sz="2600" b="1">
                <a:latin typeface="Montserrat"/>
                <a:ea typeface="Montserrat"/>
                <a:cs typeface="Montserrat"/>
                <a:sym typeface="Montserrat"/>
              </a:rPr>
              <a:t>(continued)</a:t>
            </a:r>
            <a:endParaRPr sz="2600" b="1">
              <a:latin typeface="Montserrat"/>
              <a:ea typeface="Montserrat"/>
              <a:cs typeface="Montserrat"/>
              <a:sym typeface="Montserrat"/>
            </a:endParaRPr>
          </a:p>
        </p:txBody>
      </p:sp>
      <p:pic>
        <p:nvPicPr>
          <p:cNvPr id="139" name="Google Shape;139;p23"/>
          <p:cNvPicPr preferRelativeResize="0"/>
          <p:nvPr/>
        </p:nvPicPr>
        <p:blipFill>
          <a:blip r:embed="rId3">
            <a:alphaModFix/>
          </a:blip>
          <a:stretch>
            <a:fillRect/>
          </a:stretch>
        </p:blipFill>
        <p:spPr>
          <a:xfrm>
            <a:off x="167563" y="1372950"/>
            <a:ext cx="4253524" cy="3019000"/>
          </a:xfrm>
          <a:prstGeom prst="rect">
            <a:avLst/>
          </a:prstGeom>
          <a:noFill/>
          <a:ln w="9525" cap="flat" cmpd="sng">
            <a:solidFill>
              <a:schemeClr val="dk1"/>
            </a:solidFill>
            <a:prstDash val="solid"/>
            <a:round/>
            <a:headEnd type="none" w="sm" len="sm"/>
            <a:tailEnd type="none" w="sm" len="sm"/>
          </a:ln>
        </p:spPr>
      </p:pic>
      <p:pic>
        <p:nvPicPr>
          <p:cNvPr id="140" name="Google Shape;140;p23"/>
          <p:cNvPicPr preferRelativeResize="0"/>
          <p:nvPr/>
        </p:nvPicPr>
        <p:blipFill>
          <a:blip r:embed="rId4">
            <a:alphaModFix/>
          </a:blip>
          <a:stretch>
            <a:fillRect/>
          </a:stretch>
        </p:blipFill>
        <p:spPr>
          <a:xfrm>
            <a:off x="4572000" y="1372950"/>
            <a:ext cx="4253524" cy="3019000"/>
          </a:xfrm>
          <a:prstGeom prst="rect">
            <a:avLst/>
          </a:prstGeom>
          <a:noFill/>
          <a:ln w="9525" cap="flat" cmpd="sng">
            <a:solidFill>
              <a:schemeClr val="dk1"/>
            </a:solidFill>
            <a:prstDash val="solid"/>
            <a:round/>
            <a:headEnd type="none" w="sm" len="sm"/>
            <a:tailEnd type="none" w="sm" len="sm"/>
          </a:ln>
        </p:spPr>
      </p:pic>
      <p:sp>
        <p:nvSpPr>
          <p:cNvPr id="141" name="Google Shape;141;p23"/>
          <p:cNvSpPr txBox="1"/>
          <p:nvPr/>
        </p:nvSpPr>
        <p:spPr>
          <a:xfrm>
            <a:off x="1450075" y="4536200"/>
            <a:ext cx="60729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lt1"/>
                </a:solidFill>
                <a:latin typeface="Montserrat"/>
                <a:ea typeface="Montserrat"/>
                <a:cs typeface="Montserrat"/>
                <a:sym typeface="Montserrat"/>
              </a:rPr>
              <a:t>We scaled the data before using SMOTE</a:t>
            </a:r>
            <a:endParaRPr sz="1600" b="1">
              <a:solidFill>
                <a:schemeClr val="lt1"/>
              </a:solidFill>
              <a:latin typeface="Montserrat"/>
              <a:ea typeface="Montserrat"/>
              <a:cs typeface="Montserrat"/>
              <a:sym typeface="Montserrat"/>
            </a:endParaRPr>
          </a:p>
        </p:txBody>
      </p:sp>
      <p:sp>
        <p:nvSpPr>
          <p:cNvPr id="142" name="Google Shape;142;p23"/>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43" name="Google Shape;143;p23"/>
          <p:cNvSpPr txBox="1"/>
          <p:nvPr/>
        </p:nvSpPr>
        <p:spPr>
          <a:xfrm>
            <a:off x="6087701" y="979950"/>
            <a:ext cx="90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a:t>
            </a:r>
            <a:endParaRPr b="1">
              <a:latin typeface="Montserrat"/>
              <a:ea typeface="Montserrat"/>
              <a:cs typeface="Montserrat"/>
              <a:sym typeface="Montserrat"/>
            </a:endParaRPr>
          </a:p>
        </p:txBody>
      </p:sp>
      <p:pic>
        <p:nvPicPr>
          <p:cNvPr id="149" name="Google Shape;149;p24"/>
          <p:cNvPicPr preferRelativeResize="0"/>
          <p:nvPr/>
        </p:nvPicPr>
        <p:blipFill>
          <a:blip r:embed="rId3">
            <a:alphaModFix/>
          </a:blip>
          <a:stretch>
            <a:fillRect/>
          </a:stretch>
        </p:blipFill>
        <p:spPr>
          <a:xfrm>
            <a:off x="4365750" y="1557050"/>
            <a:ext cx="4466549" cy="2777150"/>
          </a:xfrm>
          <a:prstGeom prst="rect">
            <a:avLst/>
          </a:prstGeom>
          <a:noFill/>
          <a:ln w="9525" cap="flat" cmpd="sng">
            <a:solidFill>
              <a:schemeClr val="dk1"/>
            </a:solidFill>
            <a:prstDash val="solid"/>
            <a:round/>
            <a:headEnd type="none" w="sm" len="sm"/>
            <a:tailEnd type="none" w="sm" len="sm"/>
          </a:ln>
        </p:spPr>
      </p:pic>
      <p:pic>
        <p:nvPicPr>
          <p:cNvPr id="150" name="Google Shape;150;p24"/>
          <p:cNvPicPr preferRelativeResize="0"/>
          <p:nvPr/>
        </p:nvPicPr>
        <p:blipFill rotWithShape="1">
          <a:blip r:embed="rId4">
            <a:alphaModFix/>
          </a:blip>
          <a:srcRect/>
          <a:stretch/>
        </p:blipFill>
        <p:spPr>
          <a:xfrm>
            <a:off x="332675" y="1557050"/>
            <a:ext cx="3923299" cy="2777150"/>
          </a:xfrm>
          <a:prstGeom prst="rect">
            <a:avLst/>
          </a:prstGeom>
          <a:noFill/>
          <a:ln w="9525" cap="flat" cmpd="sng">
            <a:solidFill>
              <a:schemeClr val="dk1"/>
            </a:solidFill>
            <a:prstDash val="solid"/>
            <a:round/>
            <a:headEnd type="none" w="sm" len="sm"/>
            <a:tailEnd type="none" w="sm" len="sm"/>
          </a:ln>
        </p:spPr>
      </p:pic>
      <p:sp>
        <p:nvSpPr>
          <p:cNvPr id="151" name="Google Shape;151;p24"/>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52" name="Google Shape;152;p24"/>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 continued..</a:t>
            </a:r>
            <a:endParaRPr sz="2100" b="1">
              <a:latin typeface="Montserrat"/>
              <a:ea typeface="Montserrat"/>
              <a:cs typeface="Montserrat"/>
              <a:sym typeface="Montserrat"/>
            </a:endParaRPr>
          </a:p>
        </p:txBody>
      </p:sp>
      <p:pic>
        <p:nvPicPr>
          <p:cNvPr id="158" name="Google Shape;158;p25"/>
          <p:cNvPicPr preferRelativeResize="0"/>
          <p:nvPr/>
        </p:nvPicPr>
        <p:blipFill>
          <a:blip r:embed="rId3">
            <a:alphaModFix/>
          </a:blip>
          <a:stretch>
            <a:fillRect/>
          </a:stretch>
        </p:blipFill>
        <p:spPr>
          <a:xfrm>
            <a:off x="138425" y="1617375"/>
            <a:ext cx="4042024" cy="2981025"/>
          </a:xfrm>
          <a:prstGeom prst="rect">
            <a:avLst/>
          </a:prstGeom>
          <a:noFill/>
          <a:ln w="9525" cap="flat" cmpd="sng">
            <a:solidFill>
              <a:schemeClr val="dk1"/>
            </a:solidFill>
            <a:prstDash val="solid"/>
            <a:round/>
            <a:headEnd type="none" w="sm" len="sm"/>
            <a:tailEnd type="none" w="sm" len="sm"/>
          </a:ln>
        </p:spPr>
      </p:pic>
      <p:pic>
        <p:nvPicPr>
          <p:cNvPr id="159" name="Google Shape;159;p25"/>
          <p:cNvPicPr preferRelativeResize="0"/>
          <p:nvPr/>
        </p:nvPicPr>
        <p:blipFill>
          <a:blip r:embed="rId4">
            <a:alphaModFix/>
          </a:blip>
          <a:stretch>
            <a:fillRect/>
          </a:stretch>
        </p:blipFill>
        <p:spPr>
          <a:xfrm>
            <a:off x="4332850" y="1617375"/>
            <a:ext cx="4658749" cy="2981026"/>
          </a:xfrm>
          <a:prstGeom prst="rect">
            <a:avLst/>
          </a:prstGeom>
          <a:noFill/>
          <a:ln w="9525" cap="flat" cmpd="sng">
            <a:solidFill>
              <a:schemeClr val="dk1"/>
            </a:solidFill>
            <a:prstDash val="solid"/>
            <a:round/>
            <a:headEnd type="none" w="sm" len="sm"/>
            <a:tailEnd type="none" w="sm" len="sm"/>
          </a:ln>
        </p:spPr>
      </p:pic>
      <p:sp>
        <p:nvSpPr>
          <p:cNvPr id="160" name="Google Shape;160;p25"/>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
        <p:nvSpPr>
          <p:cNvPr id="161" name="Google Shape;161;p25"/>
          <p:cNvSpPr txBox="1"/>
          <p:nvPr/>
        </p:nvSpPr>
        <p:spPr>
          <a:xfrm>
            <a:off x="1764925" y="1086700"/>
            <a:ext cx="104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3712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Applying ML Models</a:t>
            </a:r>
            <a:endParaRPr b="1">
              <a:latin typeface="Montserrat"/>
              <a:ea typeface="Montserrat"/>
              <a:cs typeface="Montserrat"/>
              <a:sym typeface="Montserrat"/>
            </a:endParaRPr>
          </a:p>
        </p:txBody>
      </p:sp>
      <p:sp>
        <p:nvSpPr>
          <p:cNvPr id="167" name="Google Shape;167;p26"/>
          <p:cNvSpPr txBox="1">
            <a:spLocks noGrp="1"/>
          </p:cNvSpPr>
          <p:nvPr>
            <p:ph type="body" idx="1"/>
          </p:nvPr>
        </p:nvSpPr>
        <p:spPr>
          <a:xfrm>
            <a:off x="311700" y="1261557"/>
            <a:ext cx="8520600" cy="3436918"/>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a:t>I</a:t>
            </a:r>
            <a:endParaRPr/>
          </a:p>
          <a:p>
            <a:pPr marL="285750" lvl="0" indent="-171450" algn="l" rtl="0">
              <a:lnSpc>
                <a:spcPct val="115000"/>
              </a:lnSpc>
              <a:spcBef>
                <a:spcPts val="0"/>
              </a:spcBef>
              <a:spcAft>
                <a:spcPts val="0"/>
              </a:spcAft>
              <a:buClr>
                <a:schemeClr val="lt1"/>
              </a:buClr>
              <a:buSzPts val="1800"/>
              <a:buNone/>
            </a:pPr>
            <a:endParaRPr>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SzPts val="1800"/>
              <a:buNone/>
            </a:pPr>
            <a:endParaRPr/>
          </a:p>
        </p:txBody>
      </p:sp>
      <p:pic>
        <p:nvPicPr>
          <p:cNvPr id="168" name="Google Shape;168;p26"/>
          <p:cNvPicPr preferRelativeResize="0"/>
          <p:nvPr/>
        </p:nvPicPr>
        <p:blipFill>
          <a:blip r:embed="rId3">
            <a:alphaModFix/>
          </a:blip>
          <a:stretch>
            <a:fillRect/>
          </a:stretch>
        </p:blipFill>
        <p:spPr>
          <a:xfrm>
            <a:off x="534450" y="995275"/>
            <a:ext cx="7628051" cy="396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Fittest(Accuracy)</a:t>
            </a:r>
            <a:endParaRPr b="1">
              <a:latin typeface="Montserrat"/>
              <a:ea typeface="Montserrat"/>
              <a:cs typeface="Montserrat"/>
              <a:sym typeface="Montserrat"/>
            </a:endParaRPr>
          </a:p>
        </p:txBody>
      </p:sp>
      <p:sp>
        <p:nvSpPr>
          <p:cNvPr id="174" name="Google Shape;17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sz="1600">
                <a:solidFill>
                  <a:schemeClr val="lt1"/>
                </a:solidFill>
                <a:latin typeface="Montserrat"/>
                <a:ea typeface="Montserrat"/>
                <a:cs typeface="Montserrat"/>
                <a:sym typeface="Montserrat"/>
              </a:rPr>
              <a:t>  </a:t>
            </a:r>
            <a:endParaRPr/>
          </a:p>
          <a:p>
            <a:pPr marL="0" lvl="0" indent="0" algn="l" rtl="0">
              <a:lnSpc>
                <a:spcPct val="115000"/>
              </a:lnSpc>
              <a:spcBef>
                <a:spcPts val="0"/>
              </a:spcBef>
              <a:spcAft>
                <a:spcPts val="0"/>
              </a:spcAft>
              <a:buSzPts val="1800"/>
              <a:buNone/>
            </a:pPr>
            <a:endParaRPr>
              <a:solidFill>
                <a:schemeClr val="lt1"/>
              </a:solidFill>
            </a:endParaRPr>
          </a:p>
        </p:txBody>
      </p:sp>
      <p:pic>
        <p:nvPicPr>
          <p:cNvPr id="175" name="Google Shape;175;p27"/>
          <p:cNvPicPr preferRelativeResize="0"/>
          <p:nvPr/>
        </p:nvPicPr>
        <p:blipFill>
          <a:blip r:embed="rId3">
            <a:alphaModFix/>
          </a:blip>
          <a:stretch>
            <a:fillRect/>
          </a:stretch>
        </p:blipFill>
        <p:spPr>
          <a:xfrm>
            <a:off x="443425" y="1329200"/>
            <a:ext cx="4128575" cy="2603675"/>
          </a:xfrm>
          <a:prstGeom prst="rect">
            <a:avLst/>
          </a:prstGeom>
          <a:noFill/>
          <a:ln w="9525" cap="flat" cmpd="sng">
            <a:solidFill>
              <a:schemeClr val="dk1"/>
            </a:solidFill>
            <a:prstDash val="solid"/>
            <a:round/>
            <a:headEnd type="none" w="sm" len="sm"/>
            <a:tailEnd type="none" w="sm" len="sm"/>
          </a:ln>
        </p:spPr>
      </p:pic>
      <p:pic>
        <p:nvPicPr>
          <p:cNvPr id="176" name="Google Shape;176;p27"/>
          <p:cNvPicPr preferRelativeResize="0"/>
          <p:nvPr/>
        </p:nvPicPr>
        <p:blipFill>
          <a:blip r:embed="rId4">
            <a:alphaModFix/>
          </a:blip>
          <a:stretch>
            <a:fillRect/>
          </a:stretch>
        </p:blipFill>
        <p:spPr>
          <a:xfrm>
            <a:off x="4703725" y="1346429"/>
            <a:ext cx="4128575" cy="256922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Fittest(Precision)</a:t>
            </a:r>
            <a:endParaRPr b="1">
              <a:latin typeface="Montserrat"/>
              <a:ea typeface="Montserrat"/>
              <a:cs typeface="Montserrat"/>
              <a:sym typeface="Montserrat"/>
            </a:endParaRPr>
          </a:p>
        </p:txBody>
      </p:sp>
      <p:pic>
        <p:nvPicPr>
          <p:cNvPr id="182" name="Google Shape;182;p28"/>
          <p:cNvPicPr preferRelativeResize="0"/>
          <p:nvPr/>
        </p:nvPicPr>
        <p:blipFill>
          <a:blip r:embed="rId3">
            <a:alphaModFix/>
          </a:blip>
          <a:stretch>
            <a:fillRect/>
          </a:stretch>
        </p:blipFill>
        <p:spPr>
          <a:xfrm>
            <a:off x="311700" y="1264125"/>
            <a:ext cx="4029250" cy="2782600"/>
          </a:xfrm>
          <a:prstGeom prst="rect">
            <a:avLst/>
          </a:prstGeom>
          <a:noFill/>
          <a:ln w="9525" cap="flat" cmpd="sng">
            <a:solidFill>
              <a:schemeClr val="dk1"/>
            </a:solidFill>
            <a:prstDash val="solid"/>
            <a:round/>
            <a:headEnd type="none" w="sm" len="sm"/>
            <a:tailEnd type="none" w="sm" len="sm"/>
          </a:ln>
        </p:spPr>
      </p:pic>
      <p:pic>
        <p:nvPicPr>
          <p:cNvPr id="183" name="Google Shape;183;p28"/>
          <p:cNvPicPr preferRelativeResize="0"/>
          <p:nvPr/>
        </p:nvPicPr>
        <p:blipFill>
          <a:blip r:embed="rId4">
            <a:alphaModFix/>
          </a:blip>
          <a:stretch>
            <a:fillRect/>
          </a:stretch>
        </p:blipFill>
        <p:spPr>
          <a:xfrm>
            <a:off x="4640325" y="1264125"/>
            <a:ext cx="4351275" cy="2782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Fittest(Recall)</a:t>
            </a:r>
            <a:endParaRPr b="1">
              <a:latin typeface="Montserrat"/>
              <a:ea typeface="Montserrat"/>
              <a:cs typeface="Montserrat"/>
              <a:sym typeface="Montserrat"/>
            </a:endParaRPr>
          </a:p>
        </p:txBody>
      </p:sp>
      <p:pic>
        <p:nvPicPr>
          <p:cNvPr id="189" name="Google Shape;189;p29"/>
          <p:cNvPicPr preferRelativeResize="0"/>
          <p:nvPr/>
        </p:nvPicPr>
        <p:blipFill>
          <a:blip r:embed="rId3">
            <a:alphaModFix/>
          </a:blip>
          <a:stretch>
            <a:fillRect/>
          </a:stretch>
        </p:blipFill>
        <p:spPr>
          <a:xfrm>
            <a:off x="311700" y="1438350"/>
            <a:ext cx="4260300" cy="2687525"/>
          </a:xfrm>
          <a:prstGeom prst="rect">
            <a:avLst/>
          </a:prstGeom>
          <a:noFill/>
          <a:ln w="9525" cap="flat" cmpd="sng">
            <a:solidFill>
              <a:schemeClr val="dk1"/>
            </a:solidFill>
            <a:prstDash val="solid"/>
            <a:round/>
            <a:headEnd type="none" w="sm" len="sm"/>
            <a:tailEnd type="none" w="sm" len="sm"/>
          </a:ln>
        </p:spPr>
      </p:pic>
      <p:pic>
        <p:nvPicPr>
          <p:cNvPr id="190" name="Google Shape;190;p29"/>
          <p:cNvPicPr preferRelativeResize="0"/>
          <p:nvPr/>
        </p:nvPicPr>
        <p:blipFill>
          <a:blip r:embed="rId4">
            <a:alphaModFix/>
          </a:blip>
          <a:stretch>
            <a:fillRect/>
          </a:stretch>
        </p:blipFill>
        <p:spPr>
          <a:xfrm>
            <a:off x="4703350" y="1438350"/>
            <a:ext cx="4260300" cy="26875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Survival of the Fittest(F1-Score)</a:t>
            </a:r>
            <a:endParaRPr b="1">
              <a:latin typeface="Montserrat"/>
              <a:ea typeface="Montserrat"/>
              <a:cs typeface="Montserrat"/>
              <a:sym typeface="Montserrat"/>
            </a:endParaRPr>
          </a:p>
        </p:txBody>
      </p:sp>
      <p:pic>
        <p:nvPicPr>
          <p:cNvPr id="196" name="Google Shape;196;p30"/>
          <p:cNvPicPr preferRelativeResize="0"/>
          <p:nvPr/>
        </p:nvPicPr>
        <p:blipFill>
          <a:blip r:embed="rId3">
            <a:alphaModFix/>
          </a:blip>
          <a:stretch>
            <a:fillRect/>
          </a:stretch>
        </p:blipFill>
        <p:spPr>
          <a:xfrm>
            <a:off x="152400" y="1170125"/>
            <a:ext cx="4362150" cy="2709875"/>
          </a:xfrm>
          <a:prstGeom prst="rect">
            <a:avLst/>
          </a:prstGeom>
          <a:noFill/>
          <a:ln w="9525" cap="flat" cmpd="sng">
            <a:solidFill>
              <a:schemeClr val="dk1"/>
            </a:solidFill>
            <a:prstDash val="solid"/>
            <a:round/>
            <a:headEnd type="none" w="sm" len="sm"/>
            <a:tailEnd type="none" w="sm" len="sm"/>
          </a:ln>
        </p:spPr>
      </p:pic>
      <p:pic>
        <p:nvPicPr>
          <p:cNvPr id="197" name="Google Shape;197;p30"/>
          <p:cNvPicPr preferRelativeResize="0"/>
          <p:nvPr/>
        </p:nvPicPr>
        <p:blipFill>
          <a:blip r:embed="rId4">
            <a:alphaModFix/>
          </a:blip>
          <a:stretch>
            <a:fillRect/>
          </a:stretch>
        </p:blipFill>
        <p:spPr>
          <a:xfrm>
            <a:off x="4629450" y="1170125"/>
            <a:ext cx="4362150" cy="27098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Fittest(AUC-ROC)</a:t>
            </a:r>
            <a:endParaRPr b="1">
              <a:latin typeface="Montserrat"/>
              <a:ea typeface="Montserrat"/>
              <a:cs typeface="Montserrat"/>
              <a:sym typeface="Montserrat"/>
            </a:endParaRPr>
          </a:p>
        </p:txBody>
      </p:sp>
      <p:pic>
        <p:nvPicPr>
          <p:cNvPr id="203" name="Google Shape;203;p31"/>
          <p:cNvPicPr preferRelativeResize="0"/>
          <p:nvPr/>
        </p:nvPicPr>
        <p:blipFill>
          <a:blip r:embed="rId3">
            <a:alphaModFix/>
          </a:blip>
          <a:stretch>
            <a:fillRect/>
          </a:stretch>
        </p:blipFill>
        <p:spPr>
          <a:xfrm>
            <a:off x="250250" y="1386100"/>
            <a:ext cx="4165050" cy="2639250"/>
          </a:xfrm>
          <a:prstGeom prst="rect">
            <a:avLst/>
          </a:prstGeom>
          <a:noFill/>
          <a:ln w="9525" cap="flat" cmpd="sng">
            <a:solidFill>
              <a:schemeClr val="dk1"/>
            </a:solidFill>
            <a:prstDash val="solid"/>
            <a:round/>
            <a:headEnd type="none" w="sm" len="sm"/>
            <a:tailEnd type="none" w="sm" len="sm"/>
          </a:ln>
        </p:spPr>
      </p:pic>
      <p:pic>
        <p:nvPicPr>
          <p:cNvPr id="204" name="Google Shape;204;p31"/>
          <p:cNvPicPr preferRelativeResize="0"/>
          <p:nvPr/>
        </p:nvPicPr>
        <p:blipFill>
          <a:blip r:embed="rId4">
            <a:alphaModFix/>
          </a:blip>
          <a:stretch>
            <a:fillRect/>
          </a:stretch>
        </p:blipFill>
        <p:spPr>
          <a:xfrm>
            <a:off x="4572000" y="1386100"/>
            <a:ext cx="4260300" cy="26392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311700" y="1537923"/>
            <a:ext cx="5181300" cy="2724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Project Background</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E</a:t>
            </a:r>
            <a:r>
              <a:rPr lang="en-US" sz="2000" b="1">
                <a:solidFill>
                  <a:schemeClr val="lt1"/>
                </a:solidFill>
                <a:latin typeface="Montserrat"/>
                <a:ea typeface="Montserrat"/>
                <a:cs typeface="Montserrat"/>
                <a:sym typeface="Montserrat"/>
              </a:rPr>
              <a:t>xploratory Data Analysis</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Data Cleaning and </a:t>
            </a:r>
            <a:r>
              <a:rPr lang="en-US" sz="2000" b="1" i="0" u="none" strike="noStrike" cap="none">
                <a:solidFill>
                  <a:schemeClr val="lt1"/>
                </a:solidFill>
                <a:latin typeface="Montserrat"/>
                <a:ea typeface="Montserrat"/>
                <a:cs typeface="Montserrat"/>
                <a:sym typeface="Montserrat"/>
              </a:rPr>
              <a:t>Oversampling</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Machine Learning: Classification</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Stacking</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Survival of the Fittest</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Declaring the Winner</a:t>
            </a:r>
            <a:endParaRPr sz="2000" b="1" i="0" u="none" strike="noStrike" cap="none">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Feature Importance(SHAP)</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Conclusion</a:t>
            </a:r>
            <a:endParaRPr/>
          </a:p>
          <a:p>
            <a:pPr marL="0" marR="0" lvl="0" indent="0" algn="l" rtl="0">
              <a:lnSpc>
                <a:spcPct val="100000"/>
              </a:lnSpc>
              <a:spcBef>
                <a:spcPts val="0"/>
              </a:spcBef>
              <a:spcAft>
                <a:spcPts val="0"/>
              </a:spcAft>
              <a:buNone/>
            </a:pPr>
            <a:endParaRPr/>
          </a:p>
        </p:txBody>
      </p:sp>
      <p:sp>
        <p:nvSpPr>
          <p:cNvPr id="61" name="Google Shape;61;p14"/>
          <p:cNvSpPr/>
          <p:nvPr/>
        </p:nvSpPr>
        <p:spPr>
          <a:xfrm rot="5400000">
            <a:off x="4551349" y="550849"/>
            <a:ext cx="5143500" cy="4041802"/>
          </a:xfrm>
          <a:prstGeom prst="flowChartDocument">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 name="Google Shape;62;p14"/>
          <p:cNvSpPr txBox="1">
            <a:spLocks noGrp="1"/>
          </p:cNvSpPr>
          <p:nvPr>
            <p:ph type="title"/>
          </p:nvPr>
        </p:nvSpPr>
        <p:spPr>
          <a:xfrm>
            <a:off x="311700" y="253400"/>
            <a:ext cx="4790498" cy="10311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Can Machines Predict Future? Let’s find out!</a:t>
            </a:r>
            <a:endParaRPr b="1">
              <a:latin typeface="Montserrat"/>
              <a:ea typeface="Montserrat"/>
              <a:cs typeface="Montserrat"/>
              <a:sym typeface="Montserrat"/>
            </a:endParaRPr>
          </a:p>
        </p:txBody>
      </p:sp>
      <p:pic>
        <p:nvPicPr>
          <p:cNvPr id="63" name="Google Shape;63;p14"/>
          <p:cNvPicPr preferRelativeResize="0"/>
          <p:nvPr/>
        </p:nvPicPr>
        <p:blipFill rotWithShape="1">
          <a:blip r:embed="rId3">
            <a:alphaModFix/>
          </a:blip>
          <a:srcRect/>
          <a:stretch/>
        </p:blipFill>
        <p:spPr>
          <a:xfrm>
            <a:off x="5580280" y="224544"/>
            <a:ext cx="3321412" cy="2051957"/>
          </a:xfrm>
          <a:prstGeom prst="rect">
            <a:avLst/>
          </a:prstGeom>
          <a:noFill/>
          <a:ln>
            <a:noFill/>
          </a:ln>
          <a:effectLst>
            <a:reflection stA="52000" endA="300" endPos="35000" sy="-100000" algn="bl" rotWithShape="0"/>
          </a:effectLst>
        </p:spPr>
      </p:pic>
      <p:pic>
        <p:nvPicPr>
          <p:cNvPr id="64" name="Google Shape;64;p14"/>
          <p:cNvPicPr preferRelativeResize="0"/>
          <p:nvPr/>
        </p:nvPicPr>
        <p:blipFill rotWithShape="1">
          <a:blip r:embed="rId4">
            <a:alphaModFix amt="86000"/>
          </a:blip>
          <a:srcRect/>
          <a:stretch/>
        </p:blipFill>
        <p:spPr>
          <a:xfrm>
            <a:off x="6131315" y="3305221"/>
            <a:ext cx="2359541" cy="15175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
                                            <p:txEl>
                                              <p:pRg st="5" end="5"/>
                                            </p:txEl>
                                          </p:spTgt>
                                        </p:tgtEl>
                                        <p:attrNameLst>
                                          <p:attrName>style.visibility</p:attrName>
                                        </p:attrNameLst>
                                      </p:cBhvr>
                                      <p:to>
                                        <p:strVal val="visible"/>
                                      </p:to>
                                    </p:set>
                                    <p:animEffect transition="in" filter="fade">
                                      <p:cBhvr>
                                        <p:cTn id="32" dur="500"/>
                                        <p:tgtEl>
                                          <p:spTgt spid="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6" end="6"/>
                                            </p:txEl>
                                          </p:spTgt>
                                        </p:tgtEl>
                                        <p:attrNameLst>
                                          <p:attrName>style.visibility</p:attrName>
                                        </p:attrNameLst>
                                      </p:cBhvr>
                                      <p:to>
                                        <p:strVal val="visible"/>
                                      </p:to>
                                    </p:set>
                                    <p:animEffect transition="in" filter="fade">
                                      <p:cBhvr>
                                        <p:cTn id="37" dur="500"/>
                                        <p:tgtEl>
                                          <p:spTgt spid="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xEl>
                                              <p:pRg st="7" end="7"/>
                                            </p:txEl>
                                          </p:spTgt>
                                        </p:tgtEl>
                                        <p:attrNameLst>
                                          <p:attrName>style.visibility</p:attrName>
                                        </p:attrNameLst>
                                      </p:cBhvr>
                                      <p:to>
                                        <p:strVal val="visible"/>
                                      </p:to>
                                    </p:set>
                                    <p:animEffect transition="in" filter="fade">
                                      <p:cBhvr>
                                        <p:cTn id="42" dur="500"/>
                                        <p:tgtEl>
                                          <p:spTgt spid="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Effect transition="in" filter="fade">
                                      <p:cBhvr>
                                        <p:cTn id="47" dur="500"/>
                                        <p:tgtEl>
                                          <p:spTgt spid="6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
                                            <p:txEl>
                                              <p:pRg st="9" end="9"/>
                                            </p:txEl>
                                          </p:spTgt>
                                        </p:tgtEl>
                                        <p:attrNameLst>
                                          <p:attrName>style.visibility</p:attrName>
                                        </p:attrNameLst>
                                      </p:cBhvr>
                                      <p:to>
                                        <p:strVal val="visible"/>
                                      </p:to>
                                    </p:set>
                                    <p:animEffect transition="in" filter="fade">
                                      <p:cBhvr>
                                        <p:cTn id="52" dur="500"/>
                                        <p:tgtEl>
                                          <p:spTgt spid="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XGBoost</a:t>
            </a:r>
            <a:endParaRPr/>
          </a:p>
        </p:txBody>
      </p:sp>
      <p:sp>
        <p:nvSpPr>
          <p:cNvPr id="210" name="Google Shape;210;p32"/>
          <p:cNvSpPr txBox="1">
            <a:spLocks noGrp="1"/>
          </p:cNvSpPr>
          <p:nvPr>
            <p:ph type="body" idx="1"/>
          </p:nvPr>
        </p:nvSpPr>
        <p:spPr>
          <a:xfrm>
            <a:off x="311695" y="1275653"/>
            <a:ext cx="8520600" cy="3416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Parameters for GridSearchCV</a:t>
            </a:r>
            <a:endParaRPr sz="1150" b="1" u="sng">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a:solidFill>
                  <a:schemeClr val="lt1"/>
                </a:solidFill>
                <a:highlight>
                  <a:srgbClr val="FFFFFE"/>
                </a:highlight>
                <a:latin typeface="Montserrat Medium"/>
                <a:ea typeface="Montserrat Medium"/>
                <a:cs typeface="Montserrat Medium"/>
                <a:sym typeface="Montserrat Medium"/>
              </a:rPr>
              <a:t>{'learning_rate': [0.1,0.3,0.5], 'max_depth': [5,7,10], 'n_estimators': [50,100], 'reg_lambda': [0.1,1,10], 'seed': [123]}</a:t>
            </a:r>
            <a:endParaRPr>
              <a:solidFill>
                <a:schemeClr val="lt1"/>
              </a:solidFill>
              <a:highlight>
                <a:srgbClr val="FFFFFE"/>
              </a:highlight>
              <a:latin typeface="Montserrat Medium"/>
              <a:ea typeface="Montserrat Medium"/>
              <a:cs typeface="Montserrat Medium"/>
              <a:sym typeface="Montserrat Medium"/>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Best Parameters</a:t>
            </a:r>
            <a:endParaRPr b="1" u="sng">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0" lvl="0" indent="0" algn="l" rtl="0">
              <a:lnSpc>
                <a:spcPct val="100000"/>
              </a:lnSpc>
              <a:spcBef>
                <a:spcPts val="0"/>
              </a:spcBef>
              <a:spcAft>
                <a:spcPts val="0"/>
              </a:spcAft>
              <a:buNone/>
            </a:pPr>
            <a:r>
              <a:rPr lang="en-US">
                <a:solidFill>
                  <a:schemeClr val="lt1"/>
                </a:solidFill>
                <a:highlight>
                  <a:srgbClr val="FFFFFF"/>
                </a:highlight>
                <a:latin typeface="Montserrat Medium"/>
                <a:ea typeface="Montserrat Medium"/>
                <a:cs typeface="Montserrat Medium"/>
                <a:sym typeface="Montserrat Medium"/>
              </a:rPr>
              <a:t>{'learning_rate': 0.3, 'max_depth': 10, 'n_estimators': 100, 'reg_lambda': 1, 'seed': 123}</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Declaring the Winner</a:t>
            </a:r>
            <a:endParaRPr b="1">
              <a:latin typeface="Montserrat"/>
              <a:ea typeface="Montserrat"/>
              <a:cs typeface="Montserrat"/>
              <a:sym typeface="Montserrat"/>
            </a:endParaRPr>
          </a:p>
        </p:txBody>
      </p:sp>
      <p:sp>
        <p:nvSpPr>
          <p:cNvPr id="216" name="Google Shape;216;p33"/>
          <p:cNvSpPr txBox="1"/>
          <p:nvPr/>
        </p:nvSpPr>
        <p:spPr>
          <a:xfrm>
            <a:off x="311700" y="1132125"/>
            <a:ext cx="52932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As seen from all the metric above , the best metric to measure the goodness of the model is AUC-ROC and Accuracy(as we have a balanced data set after using SMOTE).</a:t>
            </a:r>
            <a:endParaRPr sz="1700">
              <a:solidFill>
                <a:schemeClr val="lt1"/>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Thus,we would declare XG Boost as the winner among all the models having the best accuracy and AUC-ROC, taking a decent amount of time for training as shown above.</a:t>
            </a:r>
            <a:endParaRPr sz="1700">
              <a:solidFill>
                <a:schemeClr val="lt1"/>
              </a:solidFill>
              <a:latin typeface="Montserrat SemiBold"/>
              <a:ea typeface="Montserrat SemiBold"/>
              <a:cs typeface="Montserrat SemiBold"/>
              <a:sym typeface="Montserrat SemiBold"/>
            </a:endParaRPr>
          </a:p>
        </p:txBody>
      </p:sp>
      <p:pic>
        <p:nvPicPr>
          <p:cNvPr id="217" name="Google Shape;217;p33"/>
          <p:cNvPicPr preferRelativeResize="0"/>
          <p:nvPr/>
        </p:nvPicPr>
        <p:blipFill>
          <a:blip r:embed="rId3">
            <a:alphaModFix/>
          </a:blip>
          <a:stretch>
            <a:fillRect/>
          </a:stretch>
        </p:blipFill>
        <p:spPr>
          <a:xfrm>
            <a:off x="6031950" y="1017725"/>
            <a:ext cx="2800350" cy="277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Stacking</a:t>
            </a:r>
            <a:endParaRPr b="1">
              <a:latin typeface="Montserrat"/>
              <a:ea typeface="Montserrat"/>
              <a:cs typeface="Montserrat"/>
              <a:sym typeface="Montserrat"/>
            </a:endParaRPr>
          </a:p>
        </p:txBody>
      </p:sp>
      <p:pic>
        <p:nvPicPr>
          <p:cNvPr id="223" name="Google Shape;223;p34"/>
          <p:cNvPicPr preferRelativeResize="0"/>
          <p:nvPr/>
        </p:nvPicPr>
        <p:blipFill>
          <a:blip r:embed="rId3">
            <a:alphaModFix/>
          </a:blip>
          <a:stretch>
            <a:fillRect/>
          </a:stretch>
        </p:blipFill>
        <p:spPr>
          <a:xfrm>
            <a:off x="311688" y="1773425"/>
            <a:ext cx="5149576" cy="3298551"/>
          </a:xfrm>
          <a:prstGeom prst="rect">
            <a:avLst/>
          </a:prstGeom>
          <a:noFill/>
          <a:ln>
            <a:noFill/>
          </a:ln>
        </p:spPr>
      </p:pic>
      <p:sp>
        <p:nvSpPr>
          <p:cNvPr id="224" name="Google Shape;224;p34"/>
          <p:cNvSpPr txBox="1"/>
          <p:nvPr/>
        </p:nvSpPr>
        <p:spPr>
          <a:xfrm>
            <a:off x="311700" y="1164725"/>
            <a:ext cx="57954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35714"/>
              </a:lnSpc>
              <a:spcBef>
                <a:spcPts val="0"/>
              </a:spcBef>
              <a:spcAft>
                <a:spcPts val="0"/>
              </a:spcAft>
              <a:buClr>
                <a:schemeClr val="lt1"/>
              </a:buClr>
              <a:buSzPts val="1800"/>
              <a:buFont typeface="Montserrat Medium"/>
              <a:buChar char="●"/>
            </a:pPr>
            <a:r>
              <a:rPr lang="en-US" sz="1800">
                <a:solidFill>
                  <a:schemeClr val="lt1"/>
                </a:solidFill>
                <a:highlight>
                  <a:srgbClr val="FFFFFE"/>
                </a:highlight>
                <a:latin typeface="Montserrat Medium"/>
                <a:ea typeface="Montserrat Medium"/>
                <a:cs typeface="Montserrat Medium"/>
                <a:sym typeface="Montserrat Medium"/>
              </a:rPr>
              <a:t>Used logistic regression as the meta model.</a:t>
            </a:r>
            <a:endParaRPr sz="1800">
              <a:solidFill>
                <a:schemeClr val="lt1"/>
              </a:solidFill>
              <a:highlight>
                <a:srgbClr val="FFFFFE"/>
              </a:highlight>
              <a:latin typeface="Montserrat Medium"/>
              <a:ea typeface="Montserrat Medium"/>
              <a:cs typeface="Montserrat Medium"/>
              <a:sym typeface="Montserrat Medium"/>
            </a:endParaRPr>
          </a:p>
        </p:txBody>
      </p:sp>
      <p:sp>
        <p:nvSpPr>
          <p:cNvPr id="225" name="Google Shape;225;p34"/>
          <p:cNvSpPr txBox="1"/>
          <p:nvPr/>
        </p:nvSpPr>
        <p:spPr>
          <a:xfrm>
            <a:off x="125697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6286</a:t>
            </a:r>
            <a:endParaRPr>
              <a:solidFill>
                <a:srgbClr val="FFFFFF"/>
              </a:solidFill>
            </a:endParaRPr>
          </a:p>
        </p:txBody>
      </p:sp>
      <p:sp>
        <p:nvSpPr>
          <p:cNvPr id="226" name="Google Shape;226;p34"/>
          <p:cNvSpPr txBox="1"/>
          <p:nvPr/>
        </p:nvSpPr>
        <p:spPr>
          <a:xfrm>
            <a:off x="331952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791</a:t>
            </a:r>
            <a:endParaRPr>
              <a:solidFill>
                <a:srgbClr val="FFFFFF"/>
              </a:solidFill>
            </a:endParaRPr>
          </a:p>
        </p:txBody>
      </p:sp>
      <p:sp>
        <p:nvSpPr>
          <p:cNvPr id="227" name="Google Shape;227;p34"/>
          <p:cNvSpPr txBox="1"/>
          <p:nvPr/>
        </p:nvSpPr>
        <p:spPr>
          <a:xfrm>
            <a:off x="125697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953</a:t>
            </a:r>
            <a:endParaRPr>
              <a:solidFill>
                <a:srgbClr val="FFFFFF"/>
              </a:solidFill>
            </a:endParaRPr>
          </a:p>
        </p:txBody>
      </p:sp>
      <p:sp>
        <p:nvSpPr>
          <p:cNvPr id="228" name="Google Shape;228;p34"/>
          <p:cNvSpPr txBox="1"/>
          <p:nvPr/>
        </p:nvSpPr>
        <p:spPr>
          <a:xfrm>
            <a:off x="331952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6114</a:t>
            </a:r>
            <a:endParaRPr>
              <a:solidFill>
                <a:srgbClr val="FFFFFF"/>
              </a:solidFill>
            </a:endParaRPr>
          </a:p>
        </p:txBody>
      </p:sp>
      <p:sp>
        <p:nvSpPr>
          <p:cNvPr id="229" name="Google Shape;229;p34"/>
          <p:cNvSpPr txBox="1"/>
          <p:nvPr/>
        </p:nvSpPr>
        <p:spPr>
          <a:xfrm>
            <a:off x="5675875" y="1910425"/>
            <a:ext cx="2587800" cy="25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Accuracy : 0.8760</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Precision:</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0.8854</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Recall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0.8651</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AUC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0.8761</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sz="2000" b="1">
              <a:latin typeface="Montserrat"/>
              <a:ea typeface="Montserrat"/>
              <a:cs typeface="Montserrat"/>
              <a:sym typeface="Montserrat"/>
            </a:endParaRPr>
          </a:p>
        </p:txBody>
      </p:sp>
      <p:pic>
        <p:nvPicPr>
          <p:cNvPr id="235" name="Google Shape;235;p35"/>
          <p:cNvPicPr preferRelativeResize="0"/>
          <p:nvPr/>
        </p:nvPicPr>
        <p:blipFill>
          <a:blip r:embed="rId3">
            <a:alphaModFix/>
          </a:blip>
          <a:stretch>
            <a:fillRect/>
          </a:stretch>
        </p:blipFill>
        <p:spPr>
          <a:xfrm>
            <a:off x="2312675" y="1143525"/>
            <a:ext cx="488537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1" name="Google Shape;241;p36"/>
          <p:cNvPicPr preferRelativeResize="0"/>
          <p:nvPr/>
        </p:nvPicPr>
        <p:blipFill>
          <a:blip r:embed="rId3">
            <a:alphaModFix/>
          </a:blip>
          <a:stretch>
            <a:fillRect/>
          </a:stretch>
        </p:blipFill>
        <p:spPr>
          <a:xfrm>
            <a:off x="2180400" y="1104175"/>
            <a:ext cx="4849975" cy="3653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7" name="Google Shape;247;p37"/>
          <p:cNvPicPr preferRelativeResize="0"/>
          <p:nvPr/>
        </p:nvPicPr>
        <p:blipFill>
          <a:blip r:embed="rId3">
            <a:alphaModFix/>
          </a:blip>
          <a:stretch>
            <a:fillRect/>
          </a:stretch>
        </p:blipFill>
        <p:spPr>
          <a:xfrm>
            <a:off x="1872900" y="1212050"/>
            <a:ext cx="4696250" cy="3820975"/>
          </a:xfrm>
          <a:prstGeom prst="rect">
            <a:avLst/>
          </a:prstGeom>
          <a:noFill/>
          <a:ln>
            <a:noFill/>
          </a:ln>
        </p:spPr>
      </p:pic>
      <p:sp>
        <p:nvSpPr>
          <p:cNvPr id="248" name="Google Shape;24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54" name="Google Shape;254;p38"/>
          <p:cNvSpPr txBox="1"/>
          <p:nvPr/>
        </p:nvSpPr>
        <p:spPr>
          <a:xfrm>
            <a:off x="642950" y="1080875"/>
            <a:ext cx="8078700" cy="4069200"/>
          </a:xfrm>
          <a:prstGeom prst="rect">
            <a:avLst/>
          </a:prstGeom>
          <a:noFill/>
          <a:ln>
            <a:noFill/>
          </a:ln>
        </p:spPr>
        <p:txBody>
          <a:bodyPr spcFirstLastPara="1" wrap="square" lIns="91425" tIns="91425" rIns="91425" bIns="91425" anchor="t" anchorCtr="0">
            <a:spAutoFit/>
          </a:bodyPr>
          <a:lstStyle/>
          <a:p>
            <a:pPr marL="457200" lvl="0" indent="-320675" algn="l" rtl="0">
              <a:lnSpc>
                <a:spcPct val="135714"/>
              </a:lnSpc>
              <a:spcBef>
                <a:spcPts val="0"/>
              </a:spcBef>
              <a:spcAft>
                <a:spcPts val="0"/>
              </a:spcAft>
              <a:buClr>
                <a:schemeClr val="lt1"/>
              </a:buClr>
              <a:buSzPts val="1450"/>
              <a:buFont typeface="Montserrat Medium"/>
              <a:buChar char="●"/>
            </a:pPr>
            <a:r>
              <a:rPr lang="en-US" sz="1450">
                <a:solidFill>
                  <a:schemeClr val="lt1"/>
                </a:solidFill>
                <a:highlight>
                  <a:srgbClr val="FFFFFE"/>
                </a:highlight>
                <a:latin typeface="Montserrat Medium"/>
                <a:ea typeface="Montserrat Medium"/>
                <a:cs typeface="Montserrat Medium"/>
                <a:sym typeface="Montserrat Medium"/>
              </a:rPr>
              <a:t>XGBoost has shown the best performance, but in the end it was able to identify slightly more that a half of positive outcomes, which tells me there must be ways to improve it.</a:t>
            </a:r>
            <a:endParaRPr sz="1450">
              <a:solidFill>
                <a:schemeClr val="lt1"/>
              </a:solidFill>
              <a:highlight>
                <a:srgbClr val="FFFFFE"/>
              </a:highlight>
              <a:latin typeface="Montserrat Medium"/>
              <a:ea typeface="Montserrat Medium"/>
              <a:cs typeface="Montserrat Medium"/>
              <a:sym typeface="Montserrat Medium"/>
            </a:endParaRPr>
          </a:p>
          <a:p>
            <a:pPr marL="457200" lvl="0" indent="-320675" algn="l" rtl="0">
              <a:lnSpc>
                <a:spcPct val="170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account balance has a huge influence on the campaign's outcome. People with account balance above 1490$ are more likely to subscribe for term deposit, so future address those customers.</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age affects campaign outcome as well. Future campaigns should concentrate on customers from age categories below 30 years old and above 50 years old.</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Number of contacts with the customer during the campaign is also crucial. The number of contacts with the customer shouldn't exceed 4.</a:t>
            </a:r>
            <a:endParaRPr sz="1650">
              <a:solidFill>
                <a:schemeClr val="lt1"/>
              </a:solidFill>
              <a:highlight>
                <a:srgbClr val="FFFFFE"/>
              </a:highlight>
              <a:latin typeface="Montserrat Medium"/>
              <a:ea typeface="Montserrat Medium"/>
              <a:cs typeface="Montserrat Medium"/>
              <a:sym typeface="Montserrat Medium"/>
            </a:endParaRPr>
          </a:p>
          <a:p>
            <a:pPr marL="457200" lvl="0" indent="0" algn="l" rtl="0">
              <a:lnSpc>
                <a:spcPct val="135714"/>
              </a:lnSpc>
              <a:spcBef>
                <a:spcPts val="2700"/>
              </a:spcBef>
              <a:spcAft>
                <a:spcPts val="0"/>
              </a:spcAft>
              <a:buNone/>
            </a:pPr>
            <a:endParaRPr sz="1350">
              <a:solidFill>
                <a:schemeClr val="lt1"/>
              </a:solidFill>
              <a:highlight>
                <a:srgbClr val="FFFFFE"/>
              </a:highlight>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60" name="Google Shape;26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What to achieve?</a:t>
            </a:r>
            <a:br>
              <a:rPr lang="en-US" b="1">
                <a:latin typeface="Montserrat"/>
                <a:ea typeface="Montserrat"/>
                <a:cs typeface="Montserrat"/>
                <a:sym typeface="Montserrat"/>
              </a:rPr>
            </a:b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167725" y="1152475"/>
            <a:ext cx="5775900" cy="3811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Main Objective</a:t>
            </a:r>
            <a:r>
              <a:rPr lang="en-US">
                <a:solidFill>
                  <a:schemeClr val="lt1"/>
                </a:solidFill>
                <a:latin typeface="Montserrat"/>
                <a:ea typeface="Montserrat"/>
                <a:cs typeface="Montserrat"/>
                <a:sym typeface="Montserrat"/>
              </a:rPr>
              <a:t>:</a:t>
            </a:r>
            <a:r>
              <a:rPr lang="en-US">
                <a:solidFill>
                  <a:schemeClr val="lt1"/>
                </a:solidFill>
                <a:latin typeface="Montserrat Medium"/>
                <a:ea typeface="Montserrat Medium"/>
                <a:cs typeface="Montserrat Medium"/>
                <a:sym typeface="Montserrat Medium"/>
              </a:rPr>
              <a:t> </a:t>
            </a:r>
            <a:r>
              <a:rPr lang="en-US" sz="1600">
                <a:solidFill>
                  <a:schemeClr val="lt1"/>
                </a:solidFill>
                <a:latin typeface="Montserrat Medium"/>
                <a:ea typeface="Montserrat Medium"/>
                <a:cs typeface="Montserrat Medium"/>
                <a:sym typeface="Montserrat Medium"/>
              </a:rPr>
              <a:t>Increase the effectiveness of the bank's telemarketing campaign.</a:t>
            </a:r>
            <a:endParaRPr>
              <a:latin typeface="Montserrat Medium"/>
              <a:ea typeface="Montserrat Medium"/>
              <a:cs typeface="Montserrat Medium"/>
              <a:sym typeface="Montserrat Medium"/>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Problem Statement: </a:t>
            </a:r>
            <a:r>
              <a:rPr lang="en-US" sz="1600">
                <a:solidFill>
                  <a:schemeClr val="lt1"/>
                </a:solidFill>
                <a:latin typeface="Montserrat Medium"/>
                <a:ea typeface="Montserrat Medium"/>
                <a:cs typeface="Montserrat Medium"/>
                <a:sym typeface="Montserrat Medium"/>
              </a:rPr>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r>
              <a:rPr lang="en-US" sz="1600">
                <a:solidFill>
                  <a:schemeClr val="lt1"/>
                </a:solidFill>
                <a:highlight>
                  <a:srgbClr val="FFFFFF"/>
                </a:highlight>
                <a:latin typeface="Montserrat Medium"/>
                <a:ea typeface="Montserrat Medium"/>
                <a:cs typeface="Montserrat Medium"/>
                <a:sym typeface="Montserrat Medium"/>
              </a:rPr>
              <a:t>The classification goal is to predict if the client will subscribe a term deposit (variable ‘y’).</a:t>
            </a:r>
            <a:endParaRPr sz="1600">
              <a:solidFill>
                <a:schemeClr val="lt1"/>
              </a:solidFill>
              <a:highlight>
                <a:srgbClr val="FFFFFF"/>
              </a:highlight>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sz="1600">
              <a:solidFill>
                <a:schemeClr val="lt1"/>
              </a:solidFill>
              <a:latin typeface="Montserrat"/>
              <a:ea typeface="Montserrat"/>
              <a:cs typeface="Montserrat"/>
              <a:sym typeface="Montserrat"/>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p:txBody>
      </p:sp>
      <p:pic>
        <p:nvPicPr>
          <p:cNvPr id="71" name="Google Shape;71;p15"/>
          <p:cNvPicPr preferRelativeResize="0"/>
          <p:nvPr/>
        </p:nvPicPr>
        <p:blipFill rotWithShape="1">
          <a:blip r:embed="rId3">
            <a:alphaModFix amt="96000"/>
          </a:blip>
          <a:srcRect/>
          <a:stretch/>
        </p:blipFill>
        <p:spPr>
          <a:xfrm>
            <a:off x="6081475" y="1152475"/>
            <a:ext cx="2849775" cy="312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7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Data Menu</a:t>
            </a:r>
            <a:endParaRPr b="1">
              <a:latin typeface="Montserrat"/>
              <a:ea typeface="Montserrat"/>
              <a:cs typeface="Montserrat"/>
              <a:sym typeface="Montserrat"/>
            </a:endParaRPr>
          </a:p>
        </p:txBody>
      </p:sp>
      <p:sp>
        <p:nvSpPr>
          <p:cNvPr id="77" name="Google Shape;77;p16"/>
          <p:cNvSpPr txBox="1">
            <a:spLocks noGrp="1"/>
          </p:cNvSpPr>
          <p:nvPr>
            <p:ph type="body" idx="1"/>
          </p:nvPr>
        </p:nvSpPr>
        <p:spPr>
          <a:xfrm>
            <a:off x="311699" y="1152475"/>
            <a:ext cx="4790071" cy="354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400"/>
              <a:buNone/>
            </a:pPr>
            <a:r>
              <a:rPr lang="en-US" sz="1800">
                <a:solidFill>
                  <a:schemeClr val="lt1"/>
                </a:solidFill>
                <a:latin typeface="Montserrat ExtraBold"/>
                <a:ea typeface="Montserrat ExtraBold"/>
                <a:cs typeface="Montserrat ExtraBold"/>
                <a:sym typeface="Montserrat ExtraBold"/>
              </a:rPr>
              <a:t>Categorical Features</a:t>
            </a:r>
            <a:endParaRPr/>
          </a:p>
          <a:p>
            <a:pPr marL="171450" lvl="0" indent="-82550" algn="l" rtl="0">
              <a:lnSpc>
                <a:spcPct val="115000"/>
              </a:lnSpc>
              <a:spcBef>
                <a:spcPts val="0"/>
              </a:spcBef>
              <a:spcAft>
                <a:spcPts val="0"/>
              </a:spcAft>
              <a:buClr>
                <a:schemeClr val="lt1"/>
              </a:buClr>
              <a:buSzPts val="1400"/>
              <a:buFont typeface="Noto Sans Symbols"/>
              <a:buNone/>
            </a:pPr>
            <a:endParaRPr sz="1200">
              <a:solidFill>
                <a:schemeClr val="lt1"/>
              </a:solidFill>
              <a:latin typeface="Montserrat Light"/>
              <a:ea typeface="Montserrat Light"/>
              <a:cs typeface="Montserrat Light"/>
              <a:sym typeface="Montserrat Light"/>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Marital - (Married , Single , Divorced)</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Job-(Management,BlueCollar,retired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Contact - (Telephone,Cellular,Unknown)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Education (Primary,Secondary,Tertiary)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Month-(Jan,Feb,Mar,Apr,May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Poutcome - (Success,Failure,Other,Unknown)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Housing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Loan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Default - (Yes/No)</a:t>
            </a:r>
            <a:endParaRPr/>
          </a:p>
          <a:p>
            <a:pPr marL="0" lvl="0" indent="0" algn="l" rtl="0">
              <a:lnSpc>
                <a:spcPct val="115000"/>
              </a:lnSpc>
              <a:spcBef>
                <a:spcPts val="0"/>
              </a:spcBef>
              <a:spcAft>
                <a:spcPts val="0"/>
              </a:spcAft>
              <a:buClr>
                <a:schemeClr val="lt1"/>
              </a:buClr>
              <a:buSzPts val="1400"/>
              <a:buNone/>
            </a:pPr>
            <a:endParaRPr sz="1800">
              <a:solidFill>
                <a:schemeClr val="lt1"/>
              </a:solidFill>
              <a:latin typeface="Montserrat ExtraBold"/>
              <a:ea typeface="Montserrat ExtraBold"/>
              <a:cs typeface="Montserrat ExtraBold"/>
              <a:sym typeface="Montserrat ExtraBold"/>
            </a:endParaRPr>
          </a:p>
          <a:p>
            <a:pPr marL="0" lvl="0" indent="0" algn="l" rtl="0">
              <a:lnSpc>
                <a:spcPct val="115000"/>
              </a:lnSpc>
              <a:spcBef>
                <a:spcPts val="0"/>
              </a:spcBef>
              <a:spcAft>
                <a:spcPts val="0"/>
              </a:spcAft>
              <a:buClr>
                <a:schemeClr val="lt1"/>
              </a:buClr>
              <a:buSzPts val="1400"/>
              <a:buNone/>
            </a:pPr>
            <a:endParaRPr>
              <a:solidFill>
                <a:schemeClr val="lt1"/>
              </a:solidFill>
            </a:endParaRPr>
          </a:p>
        </p:txBody>
      </p:sp>
      <p:sp>
        <p:nvSpPr>
          <p:cNvPr id="78" name="Google Shape;78;p16"/>
          <p:cNvSpPr txBox="1">
            <a:spLocks noGrp="1"/>
          </p:cNvSpPr>
          <p:nvPr>
            <p:ph type="body" idx="2"/>
          </p:nvPr>
        </p:nvSpPr>
        <p:spPr>
          <a:xfrm>
            <a:off x="5101770" y="1228675"/>
            <a:ext cx="3730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US" sz="1800">
                <a:solidFill>
                  <a:schemeClr val="lt1"/>
                </a:solidFill>
                <a:latin typeface="Montserrat ExtraBold"/>
                <a:ea typeface="Montserrat ExtraBold"/>
                <a:cs typeface="Montserrat ExtraBold"/>
                <a:sym typeface="Montserrat ExtraBold"/>
              </a:rPr>
              <a:t>Numerical Features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Age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Balance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Day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Duration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Campaign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Pdays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Previous</a:t>
            </a:r>
            <a:endParaRPr/>
          </a:p>
          <a:p>
            <a:pPr marL="228600" lvl="0" indent="0" algn="l" rtl="0">
              <a:lnSpc>
                <a:spcPct val="115000"/>
              </a:lnSpc>
              <a:spcBef>
                <a:spcPts val="0"/>
              </a:spcBef>
              <a:spcAft>
                <a:spcPts val="0"/>
              </a:spcAft>
              <a:buSzPts val="1400"/>
              <a:buNone/>
            </a:pPr>
            <a:endParaRPr sz="1800">
              <a:solidFill>
                <a:schemeClr val="lt1"/>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8">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Defining the Target</a:t>
            </a:r>
            <a:endParaRPr b="1">
              <a:latin typeface="Montserrat"/>
              <a:ea typeface="Montserrat"/>
              <a:cs typeface="Montserrat"/>
              <a:sym typeface="Montserrat"/>
            </a:endParaRPr>
          </a:p>
        </p:txBody>
      </p:sp>
      <p:sp>
        <p:nvSpPr>
          <p:cNvPr id="84" name="Google Shape;84;p17"/>
          <p:cNvSpPr txBox="1">
            <a:spLocks noGrp="1"/>
          </p:cNvSpPr>
          <p:nvPr>
            <p:ph type="body" idx="1"/>
          </p:nvPr>
        </p:nvSpPr>
        <p:spPr>
          <a:xfrm>
            <a:off x="311700" y="1213257"/>
            <a:ext cx="8520600" cy="335561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                                                      </a:t>
            </a:r>
            <a:endParaRPr>
              <a:solidFill>
                <a:schemeClr val="lt1"/>
              </a:solidFill>
            </a:endParaRPr>
          </a:p>
        </p:txBody>
      </p:sp>
      <p:pic>
        <p:nvPicPr>
          <p:cNvPr id="85" name="Google Shape;85;p17"/>
          <p:cNvPicPr preferRelativeResize="0"/>
          <p:nvPr/>
        </p:nvPicPr>
        <p:blipFill rotWithShape="1">
          <a:blip r:embed="rId3">
            <a:alphaModFix/>
          </a:blip>
          <a:srcRect/>
          <a:stretch/>
        </p:blipFill>
        <p:spPr>
          <a:xfrm>
            <a:off x="404100" y="1408575"/>
            <a:ext cx="4319851" cy="2965000"/>
          </a:xfrm>
          <a:prstGeom prst="rect">
            <a:avLst/>
          </a:prstGeom>
          <a:noFill/>
          <a:ln w="9525" cap="flat" cmpd="sng">
            <a:solidFill>
              <a:schemeClr val="dk1"/>
            </a:solidFill>
            <a:prstDash val="solid"/>
            <a:round/>
            <a:headEnd type="none" w="sm" len="sm"/>
            <a:tailEnd type="none" w="sm" len="sm"/>
          </a:ln>
        </p:spPr>
      </p:pic>
      <p:sp>
        <p:nvSpPr>
          <p:cNvPr id="86" name="Google Shape;86;p17"/>
          <p:cNvSpPr txBox="1"/>
          <p:nvPr/>
        </p:nvSpPr>
        <p:spPr>
          <a:xfrm>
            <a:off x="4851250" y="1408576"/>
            <a:ext cx="3841800" cy="2410200"/>
          </a:xfrm>
          <a:prstGeom prst="rect">
            <a:avLst/>
          </a:prstGeom>
          <a:noFill/>
          <a:ln>
            <a:noFill/>
          </a:ln>
        </p:spPr>
        <p:txBody>
          <a:bodyPr spcFirstLastPara="1" wrap="square" lIns="91425" tIns="45700" rIns="91425" bIns="45700" anchor="t" anchorCtr="0">
            <a:noAutofit/>
          </a:bodyPr>
          <a:lstStyle/>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The target variable tells us the outcome of the campaign whether they went ahead for the term deposit or not.</a:t>
            </a:r>
            <a:endParaRPr sz="1600"/>
          </a:p>
          <a:p>
            <a:pPr marL="2857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Montserrat Medium"/>
              <a:ea typeface="Montserrat Medium"/>
              <a:cs typeface="Montserrat Medium"/>
              <a:sym typeface="Montserrat Medium"/>
            </a:endParaRPr>
          </a:p>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 Looking at the plot below we can say that the percentage of people subscribing for term is deposit is quite low, thus creating an imbalance in the data.</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64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EDA</a:t>
            </a:r>
            <a:endParaRPr b="1">
              <a:latin typeface="Montserrat"/>
              <a:ea typeface="Montserrat"/>
              <a:cs typeface="Montserrat"/>
              <a:sym typeface="Montserrat"/>
            </a:endParaRPr>
          </a:p>
        </p:txBody>
      </p:sp>
      <p:sp>
        <p:nvSpPr>
          <p:cNvPr id="92" name="Google Shape;92;p18"/>
          <p:cNvSpPr txBox="1">
            <a:spLocks noGrp="1"/>
          </p:cNvSpPr>
          <p:nvPr>
            <p:ph type="body" idx="1"/>
          </p:nvPr>
        </p:nvSpPr>
        <p:spPr>
          <a:xfrm>
            <a:off x="311700" y="1152474"/>
            <a:ext cx="8520600" cy="34963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  </a:t>
            </a:r>
            <a:endParaRPr/>
          </a:p>
        </p:txBody>
      </p:sp>
      <p:sp>
        <p:nvSpPr>
          <p:cNvPr id="93" name="Google Shape;93;p18"/>
          <p:cNvSpPr txBox="1"/>
          <p:nvPr/>
        </p:nvSpPr>
        <p:spPr>
          <a:xfrm>
            <a:off x="311700" y="1213257"/>
            <a:ext cx="8520600" cy="367378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94" name="Google Shape;94;p18"/>
          <p:cNvSpPr txBox="1"/>
          <p:nvPr/>
        </p:nvSpPr>
        <p:spPr>
          <a:xfrm>
            <a:off x="433284" y="3661852"/>
            <a:ext cx="7960658" cy="1323439"/>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95" name="Google Shape;95;p18"/>
          <p:cNvPicPr preferRelativeResize="0"/>
          <p:nvPr/>
        </p:nvPicPr>
        <p:blipFill>
          <a:blip r:embed="rId3">
            <a:alphaModFix/>
          </a:blip>
          <a:stretch>
            <a:fillRect/>
          </a:stretch>
        </p:blipFill>
        <p:spPr>
          <a:xfrm>
            <a:off x="139725" y="937600"/>
            <a:ext cx="4527576" cy="2434575"/>
          </a:xfrm>
          <a:prstGeom prst="rect">
            <a:avLst/>
          </a:prstGeom>
          <a:noFill/>
          <a:ln w="9525" cap="flat" cmpd="sng">
            <a:solidFill>
              <a:srgbClr val="FFFFFF"/>
            </a:solidFill>
            <a:prstDash val="solid"/>
            <a:round/>
            <a:headEnd type="none" w="sm" len="sm"/>
            <a:tailEnd type="none" w="sm" len="sm"/>
          </a:ln>
        </p:spPr>
      </p:pic>
      <p:pic>
        <p:nvPicPr>
          <p:cNvPr id="96" name="Google Shape;96;p18"/>
          <p:cNvPicPr preferRelativeResize="0"/>
          <p:nvPr/>
        </p:nvPicPr>
        <p:blipFill>
          <a:blip r:embed="rId4">
            <a:alphaModFix/>
          </a:blip>
          <a:stretch>
            <a:fillRect/>
          </a:stretch>
        </p:blipFill>
        <p:spPr>
          <a:xfrm>
            <a:off x="4751175" y="2669600"/>
            <a:ext cx="4230150" cy="2315700"/>
          </a:xfrm>
          <a:prstGeom prst="rect">
            <a:avLst/>
          </a:prstGeom>
          <a:noFill/>
          <a:ln>
            <a:noFill/>
          </a:ln>
        </p:spPr>
      </p:pic>
      <p:sp>
        <p:nvSpPr>
          <p:cNvPr id="97" name="Google Shape;97;p18"/>
          <p:cNvSpPr/>
          <p:nvPr/>
        </p:nvSpPr>
        <p:spPr>
          <a:xfrm>
            <a:off x="5016725" y="573050"/>
            <a:ext cx="3187800" cy="1631700"/>
          </a:xfrm>
          <a:prstGeom prst="wedgeEllipseCallout">
            <a:avLst>
              <a:gd name="adj1" fmla="val 17552"/>
              <a:gd name="adj2" fmla="val 853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account balance of people deciding to say ‘yes’ or ‘no’ for term deposit.</a:t>
            </a:r>
            <a:endParaRPr/>
          </a:p>
        </p:txBody>
      </p:sp>
      <p:sp>
        <p:nvSpPr>
          <p:cNvPr id="98" name="Google Shape;98;p18"/>
          <p:cNvSpPr/>
          <p:nvPr/>
        </p:nvSpPr>
        <p:spPr>
          <a:xfrm>
            <a:off x="1062250" y="3661700"/>
            <a:ext cx="3270300" cy="1323300"/>
          </a:xfrm>
          <a:prstGeom prst="wedgeEllipseCallout">
            <a:avLst>
              <a:gd name="adj1" fmla="val -27782"/>
              <a:gd name="adj2" fmla="val -8273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age of people deciding to say ‘yes’ or ‘no’ for term deposit.</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sz="2400"/>
          </a:p>
        </p:txBody>
      </p:sp>
      <p:sp>
        <p:nvSpPr>
          <p:cNvPr id="104" name="Google Shape;104;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05" name="Google Shape;105;p19"/>
          <p:cNvPicPr preferRelativeResize="0"/>
          <p:nvPr/>
        </p:nvPicPr>
        <p:blipFill>
          <a:blip r:embed="rId3">
            <a:alphaModFix/>
          </a:blip>
          <a:stretch>
            <a:fillRect/>
          </a:stretch>
        </p:blipFill>
        <p:spPr>
          <a:xfrm>
            <a:off x="213850" y="1349875"/>
            <a:ext cx="4170850" cy="2853126"/>
          </a:xfrm>
          <a:prstGeom prst="rect">
            <a:avLst/>
          </a:prstGeom>
          <a:noFill/>
          <a:ln w="9525" cap="flat" cmpd="sng">
            <a:solidFill>
              <a:schemeClr val="dk1"/>
            </a:solidFill>
            <a:prstDash val="solid"/>
            <a:round/>
            <a:headEnd type="none" w="sm" len="sm"/>
            <a:tailEnd type="none" w="sm" len="sm"/>
          </a:ln>
        </p:spPr>
      </p:pic>
      <p:pic>
        <p:nvPicPr>
          <p:cNvPr id="106" name="Google Shape;106;p19"/>
          <p:cNvPicPr preferRelativeResize="0"/>
          <p:nvPr/>
        </p:nvPicPr>
        <p:blipFill>
          <a:blip r:embed="rId4">
            <a:alphaModFix/>
          </a:blip>
          <a:stretch>
            <a:fillRect/>
          </a:stretch>
        </p:blipFill>
        <p:spPr>
          <a:xfrm>
            <a:off x="4572000" y="1349875"/>
            <a:ext cx="4378949" cy="28531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a:p>
        </p:txBody>
      </p:sp>
      <p:pic>
        <p:nvPicPr>
          <p:cNvPr id="112" name="Google Shape;112;p20"/>
          <p:cNvPicPr preferRelativeResize="0"/>
          <p:nvPr/>
        </p:nvPicPr>
        <p:blipFill>
          <a:blip r:embed="rId3">
            <a:alphaModFix/>
          </a:blip>
          <a:stretch>
            <a:fillRect/>
          </a:stretch>
        </p:blipFill>
        <p:spPr>
          <a:xfrm>
            <a:off x="311700" y="1261400"/>
            <a:ext cx="5185424" cy="3067950"/>
          </a:xfrm>
          <a:prstGeom prst="rect">
            <a:avLst/>
          </a:prstGeom>
          <a:noFill/>
          <a:ln w="9525" cap="flat" cmpd="sng">
            <a:solidFill>
              <a:schemeClr val="dk1"/>
            </a:solidFill>
            <a:prstDash val="solid"/>
            <a:round/>
            <a:headEnd type="none" w="sm" len="sm"/>
            <a:tailEnd type="none" w="sm" len="sm"/>
          </a:ln>
        </p:spPr>
      </p:pic>
      <p:sp>
        <p:nvSpPr>
          <p:cNvPr id="113" name="Google Shape;113;p20"/>
          <p:cNvSpPr/>
          <p:nvPr/>
        </p:nvSpPr>
        <p:spPr>
          <a:xfrm>
            <a:off x="5702575" y="628950"/>
            <a:ext cx="3046800" cy="3700500"/>
          </a:xfrm>
          <a:prstGeom prst="verticalScroll">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This features on first glance looks of great relevance for the model, but it needs to be dropped as it is futuristic.</a:t>
            </a:r>
            <a:endParaRPr sz="1500">
              <a:solidFill>
                <a:schemeClr val="lt1"/>
              </a:solidFill>
              <a:latin typeface="Montserrat Medium"/>
              <a:ea typeface="Montserrat Medium"/>
              <a:cs typeface="Montserrat Medium"/>
              <a:sym typeface="Montserrat Medium"/>
            </a:endParaRPr>
          </a:p>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It has nothing to do with prediction of successful subscriptions.</a:t>
            </a:r>
            <a:endParaRPr sz="1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Engineering</a:t>
            </a:r>
            <a:endParaRPr/>
          </a:p>
        </p:txBody>
      </p:sp>
      <p:pic>
        <p:nvPicPr>
          <p:cNvPr id="119" name="Google Shape;119;p21"/>
          <p:cNvPicPr preferRelativeResize="0"/>
          <p:nvPr/>
        </p:nvPicPr>
        <p:blipFill>
          <a:blip r:embed="rId3">
            <a:alphaModFix/>
          </a:blip>
          <a:stretch>
            <a:fillRect/>
          </a:stretch>
        </p:blipFill>
        <p:spPr>
          <a:xfrm>
            <a:off x="731000" y="1017725"/>
            <a:ext cx="3364226" cy="1949750"/>
          </a:xfrm>
          <a:prstGeom prst="rect">
            <a:avLst/>
          </a:prstGeom>
          <a:noFill/>
          <a:ln w="9525" cap="flat" cmpd="sng">
            <a:solidFill>
              <a:schemeClr val="dk1"/>
            </a:solidFill>
            <a:prstDash val="solid"/>
            <a:round/>
            <a:headEnd type="none" w="sm" len="sm"/>
            <a:tailEnd type="none" w="sm" len="sm"/>
          </a:ln>
        </p:spPr>
      </p:pic>
      <p:pic>
        <p:nvPicPr>
          <p:cNvPr id="120" name="Google Shape;120;p21"/>
          <p:cNvPicPr preferRelativeResize="0"/>
          <p:nvPr/>
        </p:nvPicPr>
        <p:blipFill>
          <a:blip r:embed="rId4">
            <a:alphaModFix/>
          </a:blip>
          <a:stretch>
            <a:fillRect/>
          </a:stretch>
        </p:blipFill>
        <p:spPr>
          <a:xfrm>
            <a:off x="4410350" y="1017725"/>
            <a:ext cx="3528526" cy="1949749"/>
          </a:xfrm>
          <a:prstGeom prst="rect">
            <a:avLst/>
          </a:prstGeom>
          <a:noFill/>
          <a:ln w="9525" cap="flat" cmpd="sng">
            <a:solidFill>
              <a:schemeClr val="dk1"/>
            </a:solidFill>
            <a:prstDash val="solid"/>
            <a:round/>
            <a:headEnd type="none" w="sm" len="sm"/>
            <a:tailEnd type="none" w="sm" len="sm"/>
          </a:ln>
        </p:spPr>
      </p:pic>
      <p:pic>
        <p:nvPicPr>
          <p:cNvPr id="121" name="Google Shape;121;p21"/>
          <p:cNvPicPr preferRelativeResize="0"/>
          <p:nvPr/>
        </p:nvPicPr>
        <p:blipFill>
          <a:blip r:embed="rId5">
            <a:alphaModFix/>
          </a:blip>
          <a:stretch>
            <a:fillRect/>
          </a:stretch>
        </p:blipFill>
        <p:spPr>
          <a:xfrm>
            <a:off x="731000" y="3158775"/>
            <a:ext cx="3364224" cy="1839150"/>
          </a:xfrm>
          <a:prstGeom prst="rect">
            <a:avLst/>
          </a:prstGeom>
          <a:noFill/>
          <a:ln w="9525" cap="flat" cmpd="sng">
            <a:solidFill>
              <a:schemeClr val="dk1"/>
            </a:solidFill>
            <a:prstDash val="solid"/>
            <a:round/>
            <a:headEnd type="none" w="sm" len="sm"/>
            <a:tailEnd type="none" w="sm" len="sm"/>
          </a:ln>
        </p:spPr>
      </p:pic>
      <p:pic>
        <p:nvPicPr>
          <p:cNvPr id="122" name="Google Shape;122;p21"/>
          <p:cNvPicPr preferRelativeResize="0"/>
          <p:nvPr/>
        </p:nvPicPr>
        <p:blipFill>
          <a:blip r:embed="rId6">
            <a:alphaModFix/>
          </a:blip>
          <a:stretch>
            <a:fillRect/>
          </a:stretch>
        </p:blipFill>
        <p:spPr>
          <a:xfrm>
            <a:off x="4410350" y="3158775"/>
            <a:ext cx="3528524" cy="18391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PresentationFormat>On-screen Show (16:9)</PresentationFormat>
  <Paragraphs>110</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Montserrat</vt:lpstr>
      <vt:lpstr>Montserrat Medium</vt:lpstr>
      <vt:lpstr>Noto Sans Symbols</vt:lpstr>
      <vt:lpstr>Montserrat ExtraBold</vt:lpstr>
      <vt:lpstr>Montserrat Light</vt:lpstr>
      <vt:lpstr>Courier New</vt:lpstr>
      <vt:lpstr>Montserrat SemiBold</vt:lpstr>
      <vt:lpstr>Simple Light</vt:lpstr>
      <vt:lpstr>Capstone Project – 3 Team 1 : Bank Marketing Effectiveness Prediction </vt:lpstr>
      <vt:lpstr>Can Machines Predict Future? Let’s find out!</vt:lpstr>
      <vt:lpstr>What to achieve? </vt:lpstr>
      <vt:lpstr>Data Menu</vt:lpstr>
      <vt:lpstr>Defining the Target</vt:lpstr>
      <vt:lpstr>EDA</vt:lpstr>
      <vt:lpstr>EDA(continued)</vt:lpstr>
      <vt:lpstr>EDA(continued)</vt:lpstr>
      <vt:lpstr>Feature Engineering</vt:lpstr>
      <vt:lpstr>Eliminating Oddity(Isolation Forest)</vt:lpstr>
      <vt:lpstr>Eliminating Oddity(continued)</vt:lpstr>
      <vt:lpstr>Oversampling(SMOTE)</vt:lpstr>
      <vt:lpstr>Oversampling(SMOTE) continued..</vt:lpstr>
      <vt:lpstr>Applying ML Models</vt:lpstr>
      <vt:lpstr>Survival of the Fittest(Accuracy)</vt:lpstr>
      <vt:lpstr>Survival of the Fittest(Precision)</vt:lpstr>
      <vt:lpstr>Survival of the Fittest(Recall)</vt:lpstr>
      <vt:lpstr>Survival of the Fittest(F1-Score)</vt:lpstr>
      <vt:lpstr>Survival of the Fittest(AUC-ROC)</vt:lpstr>
      <vt:lpstr>XGBoost</vt:lpstr>
      <vt:lpstr>Declaring the Winner</vt:lpstr>
      <vt:lpstr>Stacking</vt:lpstr>
      <vt:lpstr>Feature Importance(Using Shapley Value)</vt:lpstr>
      <vt:lpstr>Feature Importance(Using Shapley Value)</vt:lpstr>
      <vt:lpstr>Feature Importance(Using Shapley Value)</vt:lpstr>
      <vt:lpstr>Conclusion</vt:lpstr>
      <vt:lpstr>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Team 1 : Bank Marketing Effectiveness Prediction </dc:title>
  <dc:creator>user</dc:creator>
  <cp:lastModifiedBy>user</cp:lastModifiedBy>
  <cp:revision>1</cp:revision>
  <dcterms:modified xsi:type="dcterms:W3CDTF">2021-06-14T16:09:14Z</dcterms:modified>
</cp:coreProperties>
</file>